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8" r:id="rId4"/>
    <p:sldId id="270" r:id="rId5"/>
    <p:sldId id="259" r:id="rId6"/>
    <p:sldId id="258" r:id="rId7"/>
    <p:sldId id="277" r:id="rId8"/>
    <p:sldId id="282" r:id="rId9"/>
    <p:sldId id="283" r:id="rId10"/>
    <p:sldId id="279" r:id="rId11"/>
    <p:sldId id="281" r:id="rId12"/>
    <p:sldId id="267" r:id="rId13"/>
    <p:sldId id="275" r:id="rId14"/>
    <p:sldId id="264" r:id="rId15"/>
    <p:sldId id="27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de las Alas" initials="N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2147" autoAdjust="0"/>
  </p:normalViewPr>
  <p:slideViewPr>
    <p:cSldViewPr>
      <p:cViewPr>
        <p:scale>
          <a:sx n="66" d="100"/>
          <a:sy n="66" d="100"/>
        </p:scale>
        <p:origin x="-1445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76" y="2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9T13:04:25.294" idx="1">
    <p:pos x="10" y="10"/>
    <p:text>Nina to update this.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3-09T13:04:34.622" idx="2">
    <p:pos x="10" y="10"/>
    <p:text>Nina to update this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41869-41C1-46B9-A1EA-D5BD2B732212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9873EDE-386C-457D-B59F-38D4748D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958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260EF-460A-4813-BC21-2AAB852873F7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5720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53BD-71AB-42EC-AB19-6E604F3063C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431E-FDD8-43AC-8C8D-267E507C9B65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3064B903-2868-48EC-850A-8AFAFD15F0E7}" type="slidenum">
              <a:rPr lang="en-US" sz="1300">
                <a:latin typeface="Calibri" pitchFamily="34" charset="0"/>
              </a:rPr>
              <a:pPr algn="r" defTabSz="931863"/>
              <a:t>12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57638"/>
            <a:ext cx="5715000" cy="90725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634897A-74DF-4932-A170-D35ABBFFD904}" type="slidenum">
              <a:rPr lang="en-US" sz="1300">
                <a:latin typeface="Calibri" pitchFamily="34" charset="0"/>
              </a:rPr>
              <a:pPr algn="r" defTabSz="931863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C25A5-4F85-402C-B751-6BF1263353C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B19A497-4EBC-4DE7-B2A1-909E27A0DA89}" type="slidenum">
              <a:rPr lang="en-US" sz="1300">
                <a:latin typeface="Calibri" pitchFamily="34" charset="0"/>
              </a:rPr>
              <a:pPr algn="r" defTabSz="931863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4E77F92-8BE9-43BB-BD5C-8070D358D406}" type="slidenum">
              <a:rPr lang="en-US" sz="1300">
                <a:latin typeface="Calibri" pitchFamily="34" charset="0"/>
              </a:rPr>
              <a:pPr algn="r" defTabSz="931863"/>
              <a:t>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61991DA9-E5D8-4EB7-AC7C-9213EE926958}" type="slidenum">
              <a:rPr lang="en-US" sz="1300">
                <a:latin typeface="Calibri" pitchFamily="34" charset="0"/>
              </a:rPr>
              <a:pPr algn="r" defTabSz="931863"/>
              <a:t>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C0F3CFAF-472D-48EB-B472-CEAB8DA56B93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9E6C-69FE-41B6-A26B-2B95886F2AC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CF0DE-5F7B-41AD-86E7-641FEE322D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	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F5D6-77C7-4203-8543-393B1AD3C06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9F1-D000-4897-B996-C2960A645A83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6020-32AD-49B2-9EFA-7955DC0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60FE-ED89-4262-973E-2D2B75CCDB51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43DE-0E77-4C43-88BE-537B752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94C2-6D0C-49AF-BC27-8039427A72C2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284-5D69-4024-8302-84146675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DAE-AE99-421E-B4C8-FB20C4C55496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63F-7B92-4BCE-8DCE-2A60C8C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AA5-3BB6-4277-BC9D-B4F75537CCDA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8579-25A7-44EC-B617-EDB694F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69D-72AB-4242-862B-F998D32C0D1B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FB7-D9F7-4DBA-875D-17943D7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184-0BEF-4ED3-808F-C1CCC760E537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CF84-7FE8-48FB-A9D8-38A09016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3DAB-F482-4591-9408-DE838C6699DF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A8D-AC9C-4B53-A16D-0FB51DDC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EDFB-26D6-404D-8EA0-7C459B206B1F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0A89-981E-4FA1-AC2A-979C619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7C64-9305-44B1-B9C6-395B75BD5EB3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D2DC-E19D-4955-A9E8-1FA344B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087D-15CF-4015-8681-9D9ADDC49C70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01A-4A5C-42A2-9BFD-7C69CF0B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C547-6B33-4011-99F7-58BA6A9B737A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DE00B-A360-46B8-8035-03BAB96D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schenck@centerii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610600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and Indicators for Determining Progress and SIG Renewal</a:t>
            </a:r>
            <a:endParaRPr lang="en-US" sz="40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66700" y="3581400"/>
            <a:ext cx="86106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Featuring: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Kim Benton, Mississippi Department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Jayne Green and Kyron Jones, Arkansas </a:t>
            </a:r>
            <a:r>
              <a:rPr lang="en-US" sz="2400" b="1" i="1" dirty="0">
                <a:solidFill>
                  <a:srgbClr val="0D0D0D"/>
                </a:solidFill>
              </a:rPr>
              <a:t>Department of </a:t>
            </a:r>
            <a:r>
              <a:rPr lang="en-US" sz="2400" b="1" i="1" dirty="0" smtClean="0">
                <a:solidFill>
                  <a:srgbClr val="0D0D0D"/>
                </a:solidFill>
              </a:rPr>
              <a:t>Education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42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14344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4345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0" y="2557875"/>
            <a:ext cx="41148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Kim Benton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400" b="1" i="1" dirty="0"/>
              <a:t>Bureau </a:t>
            </a:r>
            <a:r>
              <a:rPr lang="en-US" sz="2400" b="1" i="1" dirty="0" smtClean="0"/>
              <a:t>Manager</a:t>
            </a:r>
            <a:r>
              <a:rPr lang="en-US" sz="2400" b="1" i="1" dirty="0"/>
              <a:t>, Office of School Recovery </a:t>
            </a:r>
            <a:endParaRPr lang="en-US" sz="2400" b="1" i="1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b="1" i="1" dirty="0" smtClean="0"/>
              <a:t>Mississippi Department of Education</a:t>
            </a:r>
            <a:endParaRPr lang="en-US" sz="2000" b="1" i="1" u="sng" dirty="0" smtClean="0"/>
          </a:p>
        </p:txBody>
      </p:sp>
      <p:pic>
        <p:nvPicPr>
          <p:cNvPr id="1026" name="Picture 2" descr="N:\DATA\CCSSO\SSTA\Indicators\CII School Improvement newsletter\Nat'l Network of State Leaders\NNSSIL Webinars\Mechanisms Indicators for SIG Renewal-Apr 18 2012\KBenton Photo-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0456"/>
            <a:ext cx="3796118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 dirty="0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 dirty="0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Panelists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5007015" y="5634643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Kyron Jones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Arkansas DOE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40964" name="Picture 7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82733"/>
            <a:ext cx="16732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ontent Placeholder 2"/>
          <p:cNvSpPr>
            <a:spLocks/>
          </p:cNvSpPr>
          <p:nvPr/>
        </p:nvSpPr>
        <p:spPr bwMode="auto">
          <a:xfrm>
            <a:off x="1647463" y="2660129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>
                <a:latin typeface="Calibri" pitchFamily="34" charset="0"/>
              </a:rPr>
              <a:t>Susan Hanes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NNSSIL Co-Coordinator/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latin typeface="Calibri" pitchFamily="34" charset="0"/>
              </a:rPr>
              <a:t>Moderator</a:t>
            </a: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658073" y="5634643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Kim Benton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Mississippi DOE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5029200" y="2774429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Jayne Green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Arkansas DOE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20" name="Picture 2" descr="N:\DATA\CCSSO\SSTA\Indicators\CII School Improvement newsletter\Nat'l Network of State Leaders\NNSSIL Webinars\Mechanisms Indicators for SIG Renewal-Apr 18 2012\KBenton Photo-re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4" b="12810"/>
          <a:stretch/>
        </p:blipFill>
        <p:spPr bwMode="auto">
          <a:xfrm>
            <a:off x="1903955" y="3838096"/>
            <a:ext cx="1827714" cy="17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:\DATA\CCSSO\SSTA\Indicators\CII School Improvement newsletter\Nat'l Network of State Leaders\NNSSIL Webinars\Mechanisms Indicators for SIG Renewal-Apr 18 2012\KJones Photo-041312re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t="7448" r="18035" b="13095"/>
          <a:stretch/>
        </p:blipFill>
        <p:spPr bwMode="auto">
          <a:xfrm>
            <a:off x="5364843" y="3791320"/>
            <a:ext cx="1799886" cy="180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N:\DATA\CCSSO\SSTA\Indicators\CII School Improvement newsletter\Nat'l Network of State Leaders\NNSSIL Webinars\Mechanisms Indicators for SIG Renewal-Apr 18 2012\JGreen Photo-041312re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b="13725"/>
          <a:stretch/>
        </p:blipFill>
        <p:spPr bwMode="auto">
          <a:xfrm>
            <a:off x="5364843" y="982733"/>
            <a:ext cx="1799886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endParaRPr lang="en-US" sz="2800" b="1" dirty="0" smtClean="0"/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Follow-up questions? Send to Susan Hanes,</a:t>
            </a:r>
            <a:r>
              <a:rPr lang="en-US" sz="2800" b="1" dirty="0" smtClean="0">
                <a:hlinkClick r:id="rId4"/>
              </a:rPr>
              <a:t> shanes@centerii.org</a:t>
            </a:r>
            <a:endParaRPr lang="en-US" sz="2800" b="1" dirty="0" smtClean="0"/>
          </a:p>
        </p:txBody>
      </p:sp>
      <p:pic>
        <p:nvPicPr>
          <p:cNvPr id="43012" name="Picture 4" descr="nns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Calibri" pitchFamily="34" charset="0"/>
              </a:rPr>
              <a:t>Thank you to our featured presenters and thank you all for participating in today’s webinar</a:t>
            </a:r>
            <a:r>
              <a:rPr lang="en-US" sz="3200" b="1" dirty="0" smtClean="0">
                <a:latin typeface="Calibri" pitchFamily="34" charset="0"/>
              </a:rPr>
              <a:t>!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NNSSIL Co-coordinators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43400" y="4648200"/>
            <a:ext cx="3581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Nina de las Alas</a:t>
            </a:r>
          </a:p>
          <a:p>
            <a:r>
              <a:rPr lang="en-US" sz="2400" b="1" i="1" dirty="0" smtClean="0">
                <a:latin typeface="Calibri" pitchFamily="34" charset="0"/>
              </a:rPr>
              <a:t>Program Director, </a:t>
            </a:r>
            <a:r>
              <a:rPr lang="en-US" sz="2400" b="1" i="1" dirty="0">
                <a:latin typeface="Calibri" pitchFamily="34" charset="0"/>
              </a:rPr>
              <a:t>Council of Chief State School Officers</a:t>
            </a:r>
            <a:endParaRPr lang="en-US" sz="24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37338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>
                <a:latin typeface="Calibri" pitchFamily="34" charset="0"/>
              </a:rPr>
              <a:t>Susan Hanes</a:t>
            </a:r>
          </a:p>
          <a:p>
            <a:pPr algn="r"/>
            <a:r>
              <a:rPr lang="en-US" sz="2400" b="1" i="1" dirty="0">
                <a:latin typeface="Calibri" pitchFamily="34" charset="0"/>
              </a:rPr>
              <a:t>Technical Advisor, Center on Innovation and Improvement</a:t>
            </a:r>
            <a:endParaRPr lang="en-US" sz="2400" dirty="0"/>
          </a:p>
        </p:txBody>
      </p:sp>
      <p:pic>
        <p:nvPicPr>
          <p:cNvPr id="16389" name="Picture 6" descr="SHanes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146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de las Alas, Nina"/>
          <p:cNvPicPr>
            <a:picLocks noChangeAspect="1" noChangeArrowheads="1"/>
          </p:cNvPicPr>
          <p:nvPr/>
        </p:nvPicPr>
        <p:blipFill>
          <a:blip r:embed="rId4" cstate="print"/>
          <a:srcRect l="24434" t="17297" r="19899" b="8484"/>
          <a:stretch>
            <a:fillRect/>
          </a:stretch>
        </p:blipFill>
        <p:spPr bwMode="auto">
          <a:xfrm>
            <a:off x="838200" y="2897188"/>
            <a:ext cx="3352800" cy="3349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WebEx Panels &amp; Features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Participants</a:t>
            </a:r>
            <a:endParaRPr lang="en-US" sz="2400" dirty="0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Raise/lower</a:t>
            </a:r>
            <a:r>
              <a:rPr lang="en-US" b="1" dirty="0"/>
              <a:t> </a:t>
            </a:r>
            <a:r>
              <a:rPr lang="en-US" sz="2400" b="1" dirty="0"/>
              <a:t>hand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Chat</a:t>
            </a:r>
            <a:endParaRPr lang="en-US" sz="2400" dirty="0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 dirty="0"/>
              <a:t>Q&amp;A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Webex</a:t>
            </a:r>
            <a:r>
              <a:rPr lang="en-US" sz="4000" b="1" smtClean="0"/>
              <a:t> Panels &amp; Features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24580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42672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hlinkClick r:id="rId4"/>
              </a:rPr>
              <a:t>http://www.centerii.org/leaders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b="1" dirty="0"/>
              <a:t>Mechanisms and Indicators for Determining Progress and SIG Renewal</a:t>
            </a:r>
            <a:endParaRPr lang="en-US" sz="36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181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u="sng" dirty="0" smtClean="0"/>
              <a:t>Purpose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b="1" dirty="0"/>
              <a:t>Present </a:t>
            </a:r>
            <a:r>
              <a:rPr lang="en-US" sz="2400" b="1" dirty="0" smtClean="0"/>
              <a:t>Arkansas’ and Mississippi’s efforts </a:t>
            </a:r>
            <a:r>
              <a:rPr lang="en-US" sz="2400" b="1" dirty="0"/>
              <a:t>in determining progress and </a:t>
            </a:r>
            <a:r>
              <a:rPr lang="en-US" sz="2400" b="1" dirty="0" smtClean="0"/>
              <a:t>renewal</a:t>
            </a:r>
          </a:p>
          <a:p>
            <a:pPr marL="685800" lvl="1" eaLnBrk="1" hangingPunct="1">
              <a:spcAft>
                <a:spcPts val="600"/>
              </a:spcAft>
            </a:pPr>
            <a:r>
              <a:rPr lang="en-US" sz="2200" dirty="0" smtClean="0"/>
              <a:t>Identify </a:t>
            </a:r>
            <a:r>
              <a:rPr lang="en-US" sz="2200" dirty="0"/>
              <a:t>tools and resources the state education agency (SEA) uses to monitor SIG schools </a:t>
            </a:r>
          </a:p>
          <a:p>
            <a:pPr marL="685800" lvl="1" eaLnBrk="1" hangingPunct="1">
              <a:spcAft>
                <a:spcPts val="600"/>
              </a:spcAft>
            </a:pPr>
            <a:r>
              <a:rPr lang="en-US" sz="2200" dirty="0" smtClean="0"/>
              <a:t>Recount </a:t>
            </a:r>
            <a:r>
              <a:rPr lang="en-US" sz="2200" dirty="0"/>
              <a:t>lessons learned as the SEAs’ policies and practices have evolved </a:t>
            </a:r>
          </a:p>
          <a:p>
            <a:pPr marL="685800" lvl="1" eaLnBrk="1" hangingPunct="1">
              <a:spcAft>
                <a:spcPts val="600"/>
              </a:spcAft>
            </a:pPr>
            <a:r>
              <a:rPr lang="en-US" sz="2200" dirty="0" smtClean="0"/>
              <a:t>Share </a:t>
            </a:r>
            <a:r>
              <a:rPr lang="en-US" sz="2200" dirty="0"/>
              <a:t>best practices</a:t>
            </a:r>
          </a:p>
          <a:p>
            <a:pPr marL="685800" lvl="1" eaLnBrk="1" hangingPunct="1">
              <a:spcAft>
                <a:spcPts val="600"/>
              </a:spcAft>
            </a:pPr>
            <a:r>
              <a:rPr lang="en-US" sz="2200" dirty="0" smtClean="0"/>
              <a:t>Discuss </a:t>
            </a:r>
            <a:r>
              <a:rPr lang="en-US" sz="2200" dirty="0"/>
              <a:t>how </a:t>
            </a:r>
            <a:r>
              <a:rPr lang="en-US" sz="2200" dirty="0" smtClean="0"/>
              <a:t>the SEAs determine </a:t>
            </a:r>
            <a:r>
              <a:rPr lang="en-US" sz="2200" dirty="0"/>
              <a:t>progress and makes decisions on renewal</a:t>
            </a:r>
          </a:p>
          <a:p>
            <a:pPr marL="685800" lvl="1" eaLnBrk="1" hangingPunct="1">
              <a:spcAft>
                <a:spcPts val="600"/>
              </a:spcAft>
            </a:pPr>
            <a:r>
              <a:rPr lang="en-US" sz="2200" dirty="0" smtClean="0"/>
              <a:t>Highlight </a:t>
            </a:r>
            <a:r>
              <a:rPr lang="en-US" sz="2200" dirty="0"/>
              <a:t>ongoing issues, challenges, and points to </a:t>
            </a:r>
            <a:r>
              <a:rPr lang="en-US" sz="2200" dirty="0" smtClean="0"/>
              <a:t>consider</a:t>
            </a:r>
          </a:p>
          <a:p>
            <a:pPr marL="285750" eaLnBrk="1" hangingPunct="1">
              <a:spcAft>
                <a:spcPts val="600"/>
              </a:spcAft>
            </a:pPr>
            <a:r>
              <a:rPr lang="en-US" sz="2400" b="1" dirty="0" smtClean="0"/>
              <a:t>Field </a:t>
            </a:r>
            <a:r>
              <a:rPr lang="en-US" sz="2400" b="1" dirty="0" smtClean="0"/>
              <a:t>questions from participants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Featured Presenters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43714" y="2451893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Jayne Green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SIG </a:t>
            </a:r>
            <a:r>
              <a:rPr lang="en-US" sz="2400" b="1" i="1" dirty="0">
                <a:latin typeface="+mn-lt"/>
                <a:cs typeface="+mn-cs"/>
              </a:rPr>
              <a:t>Program </a:t>
            </a:r>
            <a:r>
              <a:rPr lang="en-US" sz="2400" b="1" i="1" dirty="0" smtClean="0">
                <a:latin typeface="+mn-lt"/>
                <a:cs typeface="+mn-cs"/>
              </a:rPr>
              <a:t>Administrator, Federal </a:t>
            </a:r>
            <a:r>
              <a:rPr lang="en-US" sz="2400" b="1" i="1" dirty="0">
                <a:latin typeface="+mn-lt"/>
                <a:cs typeface="+mn-cs"/>
              </a:rPr>
              <a:t>Programs </a:t>
            </a:r>
            <a:r>
              <a:rPr lang="en-US" sz="2400" b="1" i="1" dirty="0" smtClean="0">
                <a:latin typeface="+mn-lt"/>
                <a:cs typeface="+mn-cs"/>
              </a:rPr>
              <a:t>Unit-Division of Learning Services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Arkansas </a:t>
            </a:r>
            <a:r>
              <a:rPr lang="en-US" sz="2000" b="1" i="1" dirty="0">
                <a:latin typeface="+mn-lt"/>
                <a:cs typeface="+mn-cs"/>
              </a:rPr>
              <a:t>Department of </a:t>
            </a:r>
            <a:r>
              <a:rPr lang="en-US" sz="2000" b="1" i="1" dirty="0" smtClean="0">
                <a:latin typeface="+mn-lt"/>
                <a:cs typeface="+mn-cs"/>
              </a:rPr>
              <a:t>Education</a:t>
            </a:r>
          </a:p>
        </p:txBody>
      </p:sp>
      <p:pic>
        <p:nvPicPr>
          <p:cNvPr id="2051" name="Picture 3" descr="N:\DATA\CCSSO\SSTA\Indicators\CII School Improvement newsletter\Nat'l Network of State Leaders\NNSSIL Webinars\Mechanisms Indicators for SIG Renewal-Apr 18 2012\JGreen Photo-041312re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/>
          <a:stretch/>
        </p:blipFill>
        <p:spPr bwMode="auto">
          <a:xfrm>
            <a:off x="875818" y="1600200"/>
            <a:ext cx="3390900" cy="37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8757" y="2596445"/>
            <a:ext cx="4343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Kyron Jones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SIG </a:t>
            </a:r>
            <a:r>
              <a:rPr lang="en-US" sz="2400" b="1" i="1" dirty="0">
                <a:latin typeface="+mn-lt"/>
                <a:cs typeface="+mn-cs"/>
              </a:rPr>
              <a:t>Site </a:t>
            </a:r>
            <a:r>
              <a:rPr lang="en-US" sz="2400" b="1" i="1" dirty="0" smtClean="0">
                <a:latin typeface="+mn-lt"/>
                <a:cs typeface="+mn-cs"/>
              </a:rPr>
              <a:t>Director, </a:t>
            </a:r>
            <a:r>
              <a:rPr lang="en-US" sz="2400" b="1" i="1" dirty="0">
                <a:latin typeface="+mj-lt"/>
              </a:rPr>
              <a:t>Federal Programs Unit-Division of Learning Services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latin typeface="+mj-lt"/>
              </a:rPr>
              <a:t>Arkansas Department of Education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  </a:t>
            </a:r>
            <a:endParaRPr lang="en-US" sz="2000" b="1" i="1" dirty="0" smtClean="0">
              <a:latin typeface="+mn-lt"/>
              <a:cs typeface="+mn-cs"/>
            </a:endParaRPr>
          </a:p>
        </p:txBody>
      </p:sp>
      <p:pic>
        <p:nvPicPr>
          <p:cNvPr id="3074" name="Picture 2" descr="N:\DATA\CCSSO\SSTA\Indicators\CII School Improvement newsletter\Nat'l Network of State Leaders\NNSSIL Webinars\Mechanisms Indicators for SIG Renewal-Apr 18 2012\KJones Photo-041312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66" y="1789253"/>
            <a:ext cx="3818133" cy="37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375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</TotalTime>
  <Words>447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Mechanisms and Indicators for Determining Progress and SIG Renewal</vt:lpstr>
      <vt:lpstr>NNSSIL Co-coordinators</vt:lpstr>
      <vt:lpstr>WebEx Panels &amp; Features</vt:lpstr>
      <vt:lpstr>Webex Panels &amp; Features</vt:lpstr>
      <vt:lpstr>National Network of State School Improvement Leaders (NNSSIL)</vt:lpstr>
      <vt:lpstr>Mechanisms and Indicators for Determining Progress and SIG Renewal</vt:lpstr>
      <vt:lpstr>Featured Presenters</vt:lpstr>
      <vt:lpstr>Featured Presenters</vt:lpstr>
      <vt:lpstr>Featured Presenters</vt:lpstr>
      <vt:lpstr>Featured Presenters</vt:lpstr>
      <vt:lpstr>Q &amp; A and Discussion</vt:lpstr>
      <vt:lpstr>Q &amp; A and Discussion</vt:lpstr>
      <vt:lpstr>Panelists</vt:lpstr>
      <vt:lpstr>For More Information www.centerii.org/leaders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Nina de las Alas</cp:lastModifiedBy>
  <cp:revision>159</cp:revision>
  <dcterms:created xsi:type="dcterms:W3CDTF">2009-01-12T01:17:13Z</dcterms:created>
  <dcterms:modified xsi:type="dcterms:W3CDTF">2012-04-13T16:41:05Z</dcterms:modified>
</cp:coreProperties>
</file>